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4" r:id="rId5"/>
    <p:sldId id="259" r:id="rId6"/>
    <p:sldId id="258" r:id="rId7"/>
    <p:sldId id="261" r:id="rId8"/>
    <p:sldId id="260" r:id="rId9"/>
    <p:sldId id="262" r:id="rId10"/>
    <p:sldId id="265" r:id="rId11"/>
    <p:sldId id="282" r:id="rId12"/>
    <p:sldId id="283" r:id="rId13"/>
    <p:sldId id="266" r:id="rId14"/>
    <p:sldId id="267" r:id="rId15"/>
    <p:sldId id="268" r:id="rId16"/>
    <p:sldId id="269" r:id="rId17"/>
    <p:sldId id="278" r:id="rId18"/>
    <p:sldId id="270" r:id="rId19"/>
    <p:sldId id="271" r:id="rId20"/>
    <p:sldId id="272" r:id="rId21"/>
    <p:sldId id="273" r:id="rId22"/>
    <p:sldId id="274" r:id="rId23"/>
    <p:sldId id="277" r:id="rId24"/>
    <p:sldId id="275" r:id="rId25"/>
    <p:sldId id="276" r:id="rId26"/>
    <p:sldId id="279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bc-0b78f3e3-a8a7.cloud.databricks.com/dashboardsv3/01f0f7b20910110ca9f3c229cffbda07/published?o=289801434201872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0310" y="459740"/>
            <a:ext cx="9770745" cy="2387600"/>
          </a:xfrm>
        </p:spPr>
        <p:txBody>
          <a:bodyPr>
            <a:normAutofit fontScale="90000"/>
          </a:bodyPr>
          <a:p>
            <a:r>
              <a:rPr lang="en-US" altLang="en-US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Real-Time Financial Fraud Detection &amp; Monitoring System</a:t>
            </a:r>
            <a:endParaRPr lang="en-US" altLang="en-US" b="1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364355" y="3198495"/>
            <a:ext cx="7406005" cy="31216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+mj-lt"/>
              <a:buNone/>
            </a:pPr>
            <a:r>
              <a:rPr lang="en-IN" altLang="en-US" sz="2200" b="1">
                <a:solidFill>
                  <a:schemeClr val="accent5">
                    <a:lumMod val="75000"/>
                  </a:schemeClr>
                </a:solidFill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Team Members : </a:t>
            </a:r>
            <a:endParaRPr lang="en-IN" altLang="en-US" sz="2200" b="1" i="0">
              <a:solidFill>
                <a:schemeClr val="accent5">
                  <a:lumMod val="75000"/>
                </a:schemeClr>
              </a:solidFill>
              <a:latin typeface="Times New Roman" panose="02020603050405020304" charset="0"/>
              <a:ea typeface="Segoe Print" panose="02000600000000000000" charset="0"/>
              <a:cs typeface="Times New Roman" panose="02020603050405020304" charset="0"/>
            </a:endParaRPr>
          </a:p>
          <a:p>
            <a:pPr indent="0">
              <a:buFont typeface="+mj-lt"/>
              <a:buNone/>
            </a:pPr>
            <a:endParaRPr lang="en-US" altLang="en-US" sz="2200" b="1" i="0">
              <a:solidFill>
                <a:schemeClr val="tx1"/>
              </a:solidFill>
              <a:latin typeface="Times New Roman" panose="02020603050405020304" charset="0"/>
              <a:ea typeface="Segoe Print" panose="02000600000000000000" charset="0"/>
              <a:cs typeface="Times New Roman" panose="020206030504050203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200" b="1"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Data Ingestion Engineer</a:t>
            </a:r>
            <a:r>
              <a:rPr lang="en-IN" altLang="en-US" sz="2200" b="1"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 -  Bhagath G</a:t>
            </a:r>
            <a:endParaRPr lang="en-US" altLang="en-US" sz="2200" b="1" i="0">
              <a:solidFill>
                <a:schemeClr val="tx1"/>
              </a:solidFill>
              <a:latin typeface="Times New Roman" panose="02020603050405020304" charset="0"/>
              <a:ea typeface="Segoe Print" panose="02000600000000000000" charset="0"/>
              <a:cs typeface="Times New Roman" panose="0202060305040502030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US" sz="2200" b="1" i="0">
              <a:solidFill>
                <a:schemeClr val="tx1"/>
              </a:solidFill>
              <a:latin typeface="Times New Roman" panose="02020603050405020304" charset="0"/>
              <a:ea typeface="Segoe Print" panose="02000600000000000000" charset="0"/>
              <a:cs typeface="Times New Roman" panose="020206030504050203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200" b="1"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Transformation Engineer</a:t>
            </a:r>
            <a:r>
              <a:rPr lang="en-IN" altLang="en-US" sz="2200" b="1"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 - </a:t>
            </a:r>
            <a:r>
              <a:rPr lang="en-US" altLang="en-US" sz="2200" b="1"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Jothilingam D</a:t>
            </a:r>
            <a:endParaRPr lang="en-US" altLang="en-US" sz="2200" b="1" i="0">
              <a:solidFill>
                <a:schemeClr val="tx1"/>
              </a:solidFill>
              <a:latin typeface="Times New Roman" panose="02020603050405020304" charset="0"/>
              <a:ea typeface="Segoe Print" panose="02000600000000000000" charset="0"/>
              <a:cs typeface="Times New Roman" panose="0202060305040502030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US" sz="2200" b="1" i="0">
              <a:solidFill>
                <a:schemeClr val="tx1"/>
              </a:solidFill>
              <a:latin typeface="Times New Roman" panose="02020603050405020304" charset="0"/>
              <a:ea typeface="Segoe Print" panose="02000600000000000000" charset="0"/>
              <a:cs typeface="Times New Roman" panose="020206030504050203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200" b="1"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ML Engineer</a:t>
            </a:r>
            <a:r>
              <a:rPr lang="en-IN" altLang="en-US" sz="2200" b="1"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 - </a:t>
            </a:r>
            <a:r>
              <a:rPr lang="en-US" altLang="en-US" sz="2200" b="1"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Devesh Raaj</a:t>
            </a:r>
            <a:r>
              <a:rPr lang="en-IN" altLang="en-US" sz="2200" b="1"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 </a:t>
            </a:r>
            <a:endParaRPr lang="en-IN" altLang="en-US" sz="2200" b="1">
              <a:latin typeface="Times New Roman" panose="02020603050405020304" charset="0"/>
              <a:ea typeface="Segoe Print" panose="02000600000000000000" charset="0"/>
              <a:cs typeface="Times New Roman" panose="02020603050405020304" charset="0"/>
              <a:sym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US" sz="2200" b="1" i="0">
              <a:solidFill>
                <a:schemeClr val="tx1"/>
              </a:solidFill>
              <a:latin typeface="Times New Roman" panose="02020603050405020304" charset="0"/>
              <a:ea typeface="Segoe Print" panose="02000600000000000000" charset="0"/>
              <a:cs typeface="Times New Roman" panose="020206030504050203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200" b="1"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Dashboard &amp; Documentation Engineer </a:t>
            </a:r>
            <a:r>
              <a:rPr lang="en-IN" altLang="en-US" sz="2200" b="1"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  <a:sym typeface="+mn-ea"/>
              </a:rPr>
              <a:t>- Angad Kumar</a:t>
            </a:r>
            <a:endParaRPr lang="en-US" altLang="en-US" sz="2200" b="1">
              <a:latin typeface="Times New Roman" panose="02020603050405020304" charset="0"/>
              <a:ea typeface="Segoe Print" panose="02000600000000000000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297180"/>
            <a:ext cx="10919460" cy="1325880"/>
          </a:xfrm>
        </p:spPr>
        <p:txBody>
          <a:bodyPr>
            <a:normAutofit fontScale="90000"/>
          </a:bodyPr>
          <a:lstStyle/>
          <a:p>
            <a:pPr algn="ctr"/>
            <a:r>
              <a:rPr b="1">
                <a:latin typeface="Times New Roman" panose="02020603050405020304" charset="0"/>
                <a:cs typeface="Times New Roman" panose="02020603050405020304" charset="0"/>
              </a:rPr>
              <a:t>Machine Learning</a:t>
            </a:r>
            <a:r>
              <a:rPr lang="en-IN" b="1">
                <a:latin typeface="Times New Roman" panose="02020603050405020304" charset="0"/>
                <a:cs typeface="Times New Roman" panose="02020603050405020304" charset="0"/>
              </a:rPr>
              <a:t> -</a:t>
            </a:r>
            <a:r>
              <a:rPr b="1">
                <a:latin typeface="Times New Roman" panose="02020603050405020304" charset="0"/>
                <a:cs typeface="Times New Roman" panose="02020603050405020304" charset="0"/>
              </a:rPr>
              <a:t> (Isolation Forest + MLflow)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Model: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Isolation Forest anomaly detection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Training: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Offline training on Silver data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Deployment: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Model registered in MLflow Unity Catalog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Alias-based loading (prod</a:t>
            </a:r>
            <a:r>
              <a:rPr lang="en-IN" sz="2400">
                <a:latin typeface="Times New Roman" panose="02020603050405020304" charset="0"/>
                <a:cs typeface="Times New Roman" panose="02020603050405020304" charset="0"/>
              </a:rPr>
              <a:t>uction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Real-Time Fraud Scoring (Streaming</a:t>
            </a:r>
            <a:r>
              <a:rPr lang="en-IN" b="1">
                <a:latin typeface="Times New Roman" panose="02020603050405020304" charset="0"/>
                <a:cs typeface="Times New Roman" panose="02020603050405020304" charset="0"/>
              </a:rPr>
              <a:t> data</a:t>
            </a:r>
            <a:r>
              <a:rPr b="1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Scoring Process: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Stream transactions from Silver Base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Join with latest behavioral features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Apply ML model using foreachBatch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Output: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Gold fraud_predictions table with fraud_score and anomaly flag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2600" y="422910"/>
            <a:ext cx="10515600" cy="1325563"/>
          </a:xfrm>
        </p:spPr>
        <p:txBody>
          <a:bodyPr/>
          <a:lstStyle/>
          <a:p>
            <a:pPr algn="ctr"/>
            <a:r>
              <a:rPr b="1">
                <a:latin typeface="Times New Roman" panose="02020603050405020304" charset="0"/>
                <a:cs typeface="Times New Roman" panose="02020603050405020304" charset="0"/>
              </a:rPr>
              <a:t>Gold Layer </a:t>
            </a:r>
            <a:r>
              <a:rPr lang="en-IN" b="1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b="1">
                <a:latin typeface="Times New Roman" panose="02020603050405020304" charset="0"/>
                <a:cs typeface="Times New Roman" panose="02020603050405020304" charset="0"/>
              </a:rPr>
              <a:t>Metrics &amp; Dashboards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42695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Gold Tables: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Fraud trend metrics over time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High-risk cards ranking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Latest fraud alerts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Dashboards: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Fraud Monitoring Overview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Alerts Console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Customer Risk Profiling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07645" y="104775"/>
            <a:ext cx="1198435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sz="3600">
                <a:latin typeface="Times New Roman" panose="02020603050405020304" charset="0"/>
                <a:cs typeface="Times New Roman" panose="02020603050405020304" charset="0"/>
              </a:rPr>
              <a:t>Databricks SQL Dashboards (Real-Time Fraud Monitoring)</a:t>
            </a:r>
            <a:endParaRPr sz="36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76580" y="857250"/>
            <a:ext cx="11438255" cy="56318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IN" altLang="en-US" sz="2100" b="1"/>
              <a:t>We have</a:t>
            </a:r>
            <a:r>
              <a:rPr lang="en-US" altLang="en-US" sz="2100" b="1"/>
              <a:t> create</a:t>
            </a:r>
            <a:r>
              <a:rPr lang="en-IN" altLang="en-US" sz="2100" b="1"/>
              <a:t>d</a:t>
            </a:r>
            <a:r>
              <a:rPr lang="en-US" altLang="en-US" sz="2100" b="1"/>
              <a:t> 3 Gold metric tables</a:t>
            </a:r>
            <a:r>
              <a:rPr lang="en-IN" altLang="en-US" sz="2100" b="1"/>
              <a:t> to work with dashboard </a:t>
            </a:r>
            <a:r>
              <a:rPr lang="en-US" altLang="en-US" sz="2100" b="1"/>
              <a:t>:</a:t>
            </a:r>
            <a:endParaRPr lang="en-US" altLang="en-US" sz="2100" b="1"/>
          </a:p>
          <a:p>
            <a:endParaRPr lang="en-US" altLang="en-US" sz="2100"/>
          </a:p>
          <a:p>
            <a:r>
              <a:rPr lang="en-US" altLang="en-US" sz="2100" b="1"/>
              <a:t>1</a:t>
            </a:r>
            <a:r>
              <a:rPr lang="en-IN" altLang="en-US" sz="2100" b="1"/>
              <a:t>.</a:t>
            </a:r>
            <a:r>
              <a:rPr lang="en-US" altLang="en-US" sz="2100" b="1"/>
              <a:t> Fraud Metrics Over Time</a:t>
            </a:r>
            <a:endParaRPr lang="en-US" altLang="en-US" sz="2100" b="1"/>
          </a:p>
          <a:p>
            <a:endParaRPr lang="en-US" altLang="en-US" sz="2100"/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IN" altLang="en-US" sz="2100"/>
              <a:t>It has major Fields like </a:t>
            </a:r>
            <a:r>
              <a:rPr lang="en-US" altLang="en-US" sz="2100"/>
              <a:t>Total transactions</a:t>
            </a:r>
            <a:r>
              <a:rPr lang="en-IN" altLang="en-US" sz="2100"/>
              <a:t>, </a:t>
            </a:r>
            <a:r>
              <a:rPr lang="en-US" altLang="en-US" sz="2100"/>
              <a:t>Fraud transactions</a:t>
            </a:r>
            <a:r>
              <a:rPr lang="en-IN" altLang="en-US" sz="2100"/>
              <a:t> and </a:t>
            </a:r>
            <a:r>
              <a:rPr lang="en-US" altLang="en-US" sz="2100"/>
              <a:t>Fraud rate</a:t>
            </a:r>
            <a:r>
              <a:rPr lang="en-IN" altLang="en-US" sz="2100"/>
              <a:t> .</a:t>
            </a:r>
            <a:endParaRPr lang="en-US" altLang="en-US" sz="2100"/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IN" altLang="en-US" sz="2100"/>
              <a:t>It is defined to answer that </a:t>
            </a:r>
            <a:r>
              <a:rPr lang="en-US" altLang="en-US" sz="2100"/>
              <a:t>How many frauds are happening over time</a:t>
            </a:r>
            <a:r>
              <a:rPr lang="en-IN" altLang="en-US" sz="2100"/>
              <a:t>.</a:t>
            </a:r>
            <a:endParaRPr lang="en-US" altLang="en-US" sz="2100"/>
          </a:p>
          <a:p>
            <a:endParaRPr lang="en-US" altLang="en-US" sz="2100"/>
          </a:p>
          <a:p>
            <a:r>
              <a:rPr lang="en-IN" altLang="en-US" sz="2100" b="1"/>
              <a:t>2. </a:t>
            </a:r>
            <a:r>
              <a:rPr lang="en-US" altLang="en-US" sz="2100" b="1"/>
              <a:t>Time-based (minute-level)</a:t>
            </a:r>
            <a:endParaRPr lang="en-US" altLang="en-US" sz="2100" b="1"/>
          </a:p>
          <a:p>
            <a:endParaRPr lang="en-US" altLang="en-US" sz="2100"/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IN" altLang="en-US" sz="2100">
                <a:sym typeface="+mn-ea"/>
              </a:rPr>
              <a:t>It has major Fields like </a:t>
            </a:r>
            <a:r>
              <a:rPr lang="en-US" altLang="en-US" sz="2100"/>
              <a:t>High-Risk Cards</a:t>
            </a:r>
            <a:r>
              <a:rPr lang="en-IN" altLang="en-US" sz="2100"/>
              <a:t>, </a:t>
            </a:r>
            <a:r>
              <a:rPr lang="en-US" altLang="en-US" sz="2100"/>
              <a:t>Cards with most frauds</a:t>
            </a:r>
            <a:r>
              <a:rPr lang="en-IN" altLang="en-US" sz="2100"/>
              <a:t> and </a:t>
            </a:r>
            <a:r>
              <a:rPr lang="en-US" altLang="en-US" sz="2100"/>
              <a:t>Useful for investigations</a:t>
            </a:r>
            <a:r>
              <a:rPr lang="en-IN" altLang="en-US" sz="2100"/>
              <a:t> of frauds.</a:t>
            </a:r>
            <a:endParaRPr lang="en-IN" altLang="en-US" sz="2100"/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IN" altLang="en-US" sz="2100">
                <a:sym typeface="+mn-ea"/>
              </a:rPr>
              <a:t>It is defined to answer that </a:t>
            </a:r>
            <a:r>
              <a:rPr lang="en-US" altLang="en-US" sz="2100"/>
              <a:t>Which cards are most risky</a:t>
            </a:r>
            <a:r>
              <a:rPr lang="en-IN" altLang="en-US" sz="2100"/>
              <a:t> in Fraud Transactions.</a:t>
            </a:r>
            <a:endParaRPr lang="en-IN" altLang="en-US" sz="2100"/>
          </a:p>
          <a:p>
            <a:pPr indent="0">
              <a:buFont typeface="Wingdings" panose="05000000000000000000" charset="0"/>
              <a:buNone/>
            </a:pPr>
            <a:endParaRPr lang="en-US" altLang="en-US" sz="2100"/>
          </a:p>
          <a:p>
            <a:r>
              <a:rPr lang="en-US" altLang="en-US" sz="2100" b="1"/>
              <a:t>3</a:t>
            </a:r>
            <a:r>
              <a:rPr lang="en-IN" altLang="en-US" sz="2100" b="1"/>
              <a:t>. </a:t>
            </a:r>
            <a:r>
              <a:rPr lang="en-US" altLang="en-US" sz="2100" b="1"/>
              <a:t>Latest Fraud Alerts</a:t>
            </a:r>
            <a:endParaRPr lang="en-US" altLang="en-US" sz="2100" b="1"/>
          </a:p>
          <a:p>
            <a:endParaRPr lang="en-US" altLang="en-US" sz="2100" b="1"/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en-US" sz="2100"/>
              <a:t>It has major Fields like</a:t>
            </a:r>
            <a:r>
              <a:rPr lang="en-IN" altLang="en-US" sz="2100"/>
              <a:t> </a:t>
            </a:r>
            <a:r>
              <a:rPr lang="en-US" altLang="en-US" sz="2100"/>
              <a:t>TransactionID</a:t>
            </a:r>
            <a:r>
              <a:rPr lang="en-IN" altLang="en-US" sz="2100"/>
              <a:t>, Card1 and </a:t>
            </a:r>
            <a:r>
              <a:rPr lang="en-US" altLang="en-US" sz="2100"/>
              <a:t>Transaction</a:t>
            </a:r>
            <a:r>
              <a:rPr lang="en-IN" altLang="en-US" sz="2100"/>
              <a:t> </a:t>
            </a:r>
            <a:r>
              <a:rPr lang="en-US" altLang="en-US" sz="2100"/>
              <a:t>Am</a:t>
            </a:r>
            <a:r>
              <a:rPr lang="en-IN" altLang="en-US" sz="2100"/>
              <a:t>ount, it finds the </a:t>
            </a:r>
            <a:r>
              <a:rPr lang="en-US" altLang="en-US" sz="2100"/>
              <a:t>Most recent anomalies</a:t>
            </a:r>
            <a:r>
              <a:rPr lang="en-IN" altLang="en-US" sz="2100"/>
              <a:t> and </a:t>
            </a:r>
            <a:r>
              <a:rPr lang="en-US" altLang="en-US" sz="2100"/>
              <a:t>Useful for monitoring</a:t>
            </a:r>
            <a:r>
              <a:rPr lang="en-IN" altLang="en-US" sz="2100"/>
              <a:t>.</a:t>
            </a:r>
            <a:endParaRPr lang="en-US" altLang="en-US" sz="2100"/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altLang="en-US" sz="2100"/>
              <a:t>It is defined to answer that</a:t>
            </a:r>
            <a:r>
              <a:rPr lang="en-IN" altLang="en-US" sz="2100"/>
              <a:t> w</a:t>
            </a:r>
            <a:r>
              <a:rPr lang="en-US" altLang="en-US" sz="2100"/>
              <a:t>hat are the most recent fraud </a:t>
            </a:r>
            <a:r>
              <a:rPr lang="en-IN" altLang="en-US" sz="2100"/>
              <a:t>happened </a:t>
            </a:r>
            <a:r>
              <a:rPr lang="en-US" altLang="en-US" sz="2100"/>
              <a:t>right now</a:t>
            </a:r>
            <a:r>
              <a:rPr lang="en-IN" altLang="en-US" sz="2100"/>
              <a:t>.</a:t>
            </a:r>
            <a:endParaRPr lang="en-IN" altLang="en-US"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ext Box 7"/>
          <p:cNvSpPr txBox="1"/>
          <p:nvPr/>
        </p:nvSpPr>
        <p:spPr>
          <a:xfrm>
            <a:off x="1345565" y="707390"/>
            <a:ext cx="7933055" cy="5866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What it shows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Total transactions per </a:t>
            </a: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</a:rPr>
              <a:t>day or month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Fraud transactions per </a:t>
            </a:r>
            <a:r>
              <a:rPr lang="en-IN" altLang="en-US" sz="2200">
                <a:latin typeface="Times New Roman" panose="02020603050405020304" charset="0"/>
                <a:cs typeface="Times New Roman" panose="02020603050405020304" charset="0"/>
              </a:rPr>
              <a:t>day or month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Fraud rate (%) over time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Why it matters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Detects sudden fraud spikes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Tracks fraud trends continuously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Supports real-time monitoring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Business value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Early fraud detection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Better operational visibility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Faster response to attacks</a:t>
            </a: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62965" y="0"/>
            <a:ext cx="1119759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/>
            <a:r>
              <a:rPr sz="3600" b="0" i="0" u="sng">
                <a:solidFill>
                  <a:srgbClr val="2272B4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  <a:hlinkClick r:id="rId1" tooltip="Fraud or Anomaly Transactions Monitoring Overview - Dashboard_01"/>
              </a:rPr>
              <a:t>Fraud </a:t>
            </a:r>
            <a:r>
              <a:rPr lang="en-IN" sz="3600" b="0" i="0" u="sng">
                <a:solidFill>
                  <a:srgbClr val="2272B4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  <a:hlinkClick r:id="rId1" tooltip="Fraud or Anomaly Transactions Monitoring Overview - Dashboard_01"/>
              </a:rPr>
              <a:t>O</a:t>
            </a:r>
            <a:r>
              <a:rPr sz="3600" b="0" i="0" u="sng">
                <a:solidFill>
                  <a:srgbClr val="2272B4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  <a:hlinkClick r:id="rId1" tooltip="Fraud or Anomaly Transactions Monitoring Overview - Dashboard_01"/>
              </a:rPr>
              <a:t>r Anomaly Transactions Monitoring </a:t>
            </a:r>
            <a:r>
              <a:rPr lang="en-IN" sz="3600" b="0" i="0" u="sng">
                <a:solidFill>
                  <a:srgbClr val="2272B4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  <a:hlinkClick r:id="rId1" tooltip="Fraud or Anomaly Transactions Monitoring Overview - Dashboard_01"/>
              </a:rPr>
              <a:t>Dashboard</a:t>
            </a:r>
            <a:endParaRPr lang="en-IN" sz="3600" b="0" i="0" u="sng">
              <a:solidFill>
                <a:srgbClr val="2272B4"/>
              </a:solidFill>
              <a:latin typeface="Times New Roman" panose="02020603050405020304" charset="0"/>
              <a:ea typeface="-apple-system"/>
              <a:cs typeface="Times New Roman" panose="02020603050405020304" charset="0"/>
              <a:hlinkClick r:id="rId1" tooltip="Fraud or Anomaly Transactions Monitoring Overview - Dashboard_01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Sum of Fraud Transactions By Month &amp; Day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0" y="0"/>
            <a:ext cx="997394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ount of Fraud happened in Day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745" y="-635"/>
            <a:ext cx="104514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624965" y="775335"/>
            <a:ext cx="6096000" cy="5871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What it shows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Cards with most fraud transactions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Total transactions per card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Fraud rate per card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Why it matters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Identifies repeat offenders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Highlights fraud concentration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Prioritizes investigations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Business value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Efficient fraud investigation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Reduced investigation effort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Focus on high-risk entities</a:t>
            </a: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62560" y="72390"/>
            <a:ext cx="1202944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3400" b="1">
                <a:latin typeface="Times New Roman" panose="02020603050405020304" charset="0"/>
                <a:cs typeface="Times New Roman" panose="02020603050405020304" charset="0"/>
              </a:rPr>
              <a:t>Real-Time</a:t>
            </a:r>
            <a:r>
              <a:rPr lang="en-IN" altLang="en-US" sz="3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3400" b="1">
                <a:latin typeface="Times New Roman" panose="02020603050405020304" charset="0"/>
                <a:cs typeface="Times New Roman" panose="02020603050405020304" charset="0"/>
              </a:rPr>
              <a:t>Fraud Alerts Count</a:t>
            </a:r>
            <a:r>
              <a:rPr lang="en-IN" altLang="en-US" sz="3400" b="1">
                <a:latin typeface="Times New Roman" panose="02020603050405020304" charset="0"/>
                <a:cs typeface="Times New Roman" panose="02020603050405020304" charset="0"/>
              </a:rPr>
              <a:t> by Cards </a:t>
            </a:r>
            <a:r>
              <a:rPr lang="en-US" altLang="en-US" sz="3400" b="1">
                <a:latin typeface="Times New Roman" panose="02020603050405020304" charset="0"/>
                <a:cs typeface="Times New Roman" panose="02020603050405020304" charset="0"/>
              </a:rPr>
              <a:t>-</a:t>
            </a:r>
            <a:r>
              <a:rPr lang="en-IN" altLang="en-US" sz="340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3400" b="1">
                <a:latin typeface="Times New Roman" panose="02020603050405020304" charset="0"/>
                <a:cs typeface="Times New Roman" panose="02020603050405020304" charset="0"/>
              </a:rPr>
              <a:t>Dashboard</a:t>
            </a:r>
            <a:endParaRPr lang="en-US" sz="3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Total Sum of Fraud Transaction By Card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-19050"/>
            <a:ext cx="118192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3137535" y="17081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44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Overview</a:t>
            </a:r>
            <a:endParaRPr lang="en-US" altLang="en-US" sz="4400" b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830580" y="1202690"/>
            <a:ext cx="10709275" cy="18148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ts val="800"/>
              </a:spcAft>
            </a:pPr>
            <a:r>
              <a:rPr sz="2800" b="0" i="0">
                <a:solidFill>
                  <a:schemeClr val="tx1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The Real-Time Financial Fraud Detection &amp; Monitoring System is an enterprise-grade streaming analytics platform designed to detect, score, and monitor suspicious financial transactions in real time using modern data engineering and machine learning practices.</a:t>
            </a:r>
            <a:endParaRPr sz="2800" b="0" i="0">
              <a:solidFill>
                <a:schemeClr val="tx1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32180" y="3807460"/>
            <a:ext cx="72815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2000"/>
              <a:t>Detect fraudulent transactions in real time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2000"/>
              <a:t>Use streaming data processing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2000"/>
              <a:t>Apply machine learning for anomaly detection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2000"/>
              <a:t>Provide dashboards for fraud monitoring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2000"/>
              <a:t>Faster fraud detection</a:t>
            </a:r>
            <a:r>
              <a:rPr lang="en-IN" altLang="en-US" sz="2000"/>
              <a:t> </a:t>
            </a:r>
            <a:r>
              <a:rPr lang="en-US" altLang="en-US" sz="2000"/>
              <a:t>Improved visibility</a:t>
            </a:r>
            <a:r>
              <a:rPr lang="en-IN" altLang="en-US" sz="2000"/>
              <a:t> </a:t>
            </a:r>
            <a:r>
              <a:rPr lang="en-US" altLang="en-US" sz="2000"/>
              <a:t>Scalable architecture</a:t>
            </a:r>
            <a:endParaRPr lang="en-US" altLang="en-US" sz="2000"/>
          </a:p>
        </p:txBody>
      </p:sp>
      <p:sp>
        <p:nvSpPr>
          <p:cNvPr id="11" name="Text Box 10"/>
          <p:cNvSpPr txBox="1"/>
          <p:nvPr/>
        </p:nvSpPr>
        <p:spPr>
          <a:xfrm>
            <a:off x="830580" y="328104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sym typeface="+mn-ea"/>
              </a:rPr>
              <a:t>Project Objective &amp; Key Outcomes</a:t>
            </a:r>
            <a:r>
              <a:rPr lang="en-IN" sz="2400" b="1">
                <a:sym typeface="+mn-ea"/>
              </a:rPr>
              <a:t> : </a:t>
            </a:r>
            <a:endParaRPr lang="en-IN" sz="2400" b="1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643380" y="849630"/>
            <a:ext cx="6096000" cy="58331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What it shows</a:t>
            </a: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</a:rPr>
              <a:t> :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Most recent fraudulent transactions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Live anomaly alerts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Transactions sorted by time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Why it matters</a:t>
            </a: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</a:rPr>
              <a:t> :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Real-time fraud visibility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Quick detection of active fraud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Immediate operational awareness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400" b="1">
                <a:latin typeface="Times New Roman" panose="02020603050405020304" charset="0"/>
                <a:cs typeface="Times New Roman" panose="02020603050405020304" charset="0"/>
              </a:rPr>
              <a:t>Business value</a:t>
            </a: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</a:rPr>
              <a:t> :</a:t>
            </a:r>
            <a:endParaRPr lang="en-US" altLang="en-US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Faster fraud response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Reduced financial impact</a:t>
            </a:r>
            <a:endParaRPr lang="en-US" altLang="en-US" sz="220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>
                <a:latin typeface="Times New Roman" panose="02020603050405020304" charset="0"/>
                <a:cs typeface="Times New Roman" panose="02020603050405020304" charset="0"/>
              </a:rPr>
              <a:t>Continuous monitoring</a:t>
            </a:r>
            <a:endParaRPr lang="en-US" sz="22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96545" y="146685"/>
            <a:ext cx="11759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3600" b="1">
                <a:latin typeface="Times New Roman" panose="02020603050405020304" charset="0"/>
                <a:cs typeface="Times New Roman" panose="02020603050405020304" charset="0"/>
              </a:rPr>
              <a:t>Transactional Fraud Alerts Over Time - Dashboard</a:t>
            </a:r>
            <a:endParaRPr lang="en-US" sz="3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Numbers of Fraud Happened (%) In Last 4 Month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8480" y="0"/>
            <a:ext cx="8787765" cy="68446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9" name="Picture 8" descr="Most Recent Happened Fraud Over Ti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165" y="0"/>
            <a:ext cx="8789035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>
                <a:latin typeface="Times New Roman" panose="02020603050405020304" charset="0"/>
                <a:cs typeface="Times New Roman" panose="02020603050405020304" charset="0"/>
              </a:rPr>
              <a:t>Business Impact &amp; Future Enhancements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Impact: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Real-time fraud visibility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Faster investigation &amp; response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Scalable enterprise-ready architecture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Future Work: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Real-time alerts (email/Slack)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Advanced models (XGBoost, deep learning)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Ø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Drift detection &amp; auto-retraining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25425" y="0"/>
            <a:ext cx="124174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830195" y="76835"/>
            <a:ext cx="6878955" cy="1325880"/>
          </a:xfrm>
        </p:spPr>
        <p:txBody>
          <a:bodyPr/>
          <a:lstStyle/>
          <a:p>
            <a:pPr algn="ctr"/>
            <a:r>
              <a:rPr b="1">
                <a:latin typeface="Times New Roman" panose="02020603050405020304" charset="0"/>
                <a:cs typeface="Times New Roman" panose="02020603050405020304" charset="0"/>
              </a:rPr>
              <a:t>Solution Architecture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390650" y="1610360"/>
            <a:ext cx="9758045" cy="4354195"/>
          </a:xfrm>
        </p:spPr>
        <p:txBody>
          <a:bodyPr>
            <a:noAutofit/>
          </a:bodyPr>
          <a:lstStyle/>
          <a:p>
            <a:pPr algn="l"/>
            <a:r>
              <a:rPr sz="2600" b="1">
                <a:latin typeface="Times New Roman" panose="02020603050405020304" charset="0"/>
                <a:cs typeface="Times New Roman" panose="02020603050405020304" charset="0"/>
              </a:rPr>
              <a:t>Pipeline Flow:</a:t>
            </a:r>
            <a:endParaRPr sz="26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lang="en-IN" sz="26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600">
                <a:latin typeface="Times New Roman" panose="02020603050405020304" charset="0"/>
                <a:cs typeface="Times New Roman" panose="02020603050405020304" charset="0"/>
              </a:rPr>
              <a:t>Streaming Data Generator → Auto Loader → Bronze Layer → Silver Layer → ML Scoring → Gold Metrics → Dashboards</a:t>
            </a:r>
            <a:endParaRPr sz="2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sz="2600"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r>
              <a:rPr sz="2600" b="1">
                <a:latin typeface="Times New Roman" panose="02020603050405020304" charset="0"/>
                <a:cs typeface="Times New Roman" panose="02020603050405020304" charset="0"/>
              </a:rPr>
              <a:t>Key Technologies:</a:t>
            </a:r>
            <a:endParaRPr sz="26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sz="2600">
                <a:latin typeface="Times New Roman" panose="02020603050405020304" charset="0"/>
                <a:cs typeface="Times New Roman" panose="02020603050405020304" charset="0"/>
              </a:rPr>
              <a:t> Databricks Structured Streaming</a:t>
            </a:r>
            <a:endParaRPr sz="26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sz="2600">
                <a:latin typeface="Times New Roman" panose="02020603050405020304" charset="0"/>
                <a:cs typeface="Times New Roman" panose="02020603050405020304" charset="0"/>
              </a:rPr>
              <a:t> Delta Lake (Medallion Architecture)</a:t>
            </a:r>
            <a:endParaRPr sz="26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sz="2600">
                <a:latin typeface="Times New Roman" panose="02020603050405020304" charset="0"/>
                <a:cs typeface="Times New Roman" panose="02020603050405020304" charset="0"/>
              </a:rPr>
              <a:t> MLflow Model Registry</a:t>
            </a:r>
            <a:endParaRPr sz="26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Font typeface="Wingdings" panose="05000000000000000000" charset="0"/>
              <a:buChar char="ü"/>
            </a:pPr>
            <a:r>
              <a:rPr sz="2600">
                <a:latin typeface="Times New Roman" panose="02020603050405020304" charset="0"/>
                <a:cs typeface="Times New Roman" panose="02020603050405020304" charset="0"/>
              </a:rPr>
              <a:t> Databricks SQL Dashboards</a:t>
            </a:r>
            <a:endParaRPr sz="2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919730" y="188595"/>
            <a:ext cx="6353175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spcBef>
                <a:spcPts val="1200"/>
              </a:spcBef>
              <a:spcAft>
                <a:spcPts val="800"/>
              </a:spcAft>
            </a:pPr>
            <a:r>
              <a:rPr sz="3600" b="1" i="0">
                <a:solidFill>
                  <a:schemeClr val="tx1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High-</a:t>
            </a:r>
            <a:r>
              <a:rPr sz="3600" b="1" i="0">
                <a:solidFill>
                  <a:srgbClr val="002060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Level </a:t>
            </a:r>
            <a:r>
              <a:rPr sz="3600" b="1" i="0">
                <a:solidFill>
                  <a:schemeClr val="tx1"/>
                </a:solidFill>
                <a:latin typeface="Times New Roman" panose="02020603050405020304" charset="0"/>
                <a:ea typeface="-apple-system"/>
                <a:cs typeface="Times New Roman" panose="02020603050405020304" charset="0"/>
              </a:rPr>
              <a:t>Architecture</a:t>
            </a:r>
            <a:endParaRPr sz="3600" b="1" i="0">
              <a:solidFill>
                <a:schemeClr val="tx1"/>
              </a:solidFill>
              <a:latin typeface="Times New Roman" panose="02020603050405020304" charset="0"/>
              <a:ea typeface="-apple-system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350645" y="969645"/>
            <a:ext cx="9491345" cy="54514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algn="ctr">
              <a:lnSpc>
                <a:spcPct val="110000"/>
              </a:lnSpc>
            </a:pP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Historical / Simulated Data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🢃</a:t>
            </a:r>
            <a:endParaRPr lang="zh-CN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Streaming Data Generator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🢃</a:t>
            </a: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Bronze Layer (Raw Streaming Data)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🢃</a:t>
            </a: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Silver Layer (Cleaned &amp; Enriched Data)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🢃</a:t>
            </a: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ML Scoring (Isolation Forest + MLflow)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🢃</a:t>
            </a: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Gold Layer (Fraud Predictions &amp; Metrics)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🢃</a:t>
            </a: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en-US" sz="2400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Databricks SQL Dashboards</a:t>
            </a:r>
            <a:endParaRPr lang="en-US" altLang="en-US" sz="2400" b="1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ddc0348-2366-4be9-9794-6c11bb8047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ChatGPT Image Jan 27, 2026, 09_32_16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490855"/>
            <a:ext cx="12192635" cy="63671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33705" y="-31115"/>
            <a:ext cx="11323320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base"/>
            <a:r>
              <a:rPr sz="2800" b="1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Project </a:t>
            </a:r>
            <a:r>
              <a:rPr lang="en-IN" sz="2800" b="1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File &amp; </a:t>
            </a:r>
            <a:r>
              <a:rPr sz="2800" b="1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Folder Structure </a:t>
            </a:r>
            <a:r>
              <a:rPr lang="en-IN" sz="2800" b="1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 </a:t>
            </a:r>
            <a:r>
              <a:rPr sz="2800" b="1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GitHub</a:t>
            </a:r>
            <a:r>
              <a:rPr lang="en-IN" sz="2800" b="1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 Repository</a:t>
            </a:r>
            <a:endParaRPr lang="en-IN" sz="2800" b="1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hatGPT Image Jan 27, 2026, 09_05_01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Times New Roman" panose="02020603050405020304" charset="0"/>
                <a:cs typeface="Times New Roman" panose="02020603050405020304" charset="0"/>
              </a:rPr>
              <a:t>Bronze Layer </a:t>
            </a:r>
            <a:r>
              <a:rPr lang="en-IN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>
                <a:latin typeface="Times New Roman" panose="02020603050405020304" charset="0"/>
                <a:cs typeface="Times New Roman" panose="02020603050405020304" charset="0"/>
              </a:rPr>
              <a:t>Raw Streaming Ingestion</a:t>
            </a:r>
            <a:endParaRPr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Purpose: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I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Store raw streaming transactions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I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Append-only ingestion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Capture ingestion metadata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Technology: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I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Auto Loader (cloudFiles)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I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Delta Streaming Tables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3415" cy="1325880"/>
          </a:xfrm>
        </p:spPr>
        <p:txBody>
          <a:bodyPr>
            <a:normAutofit fontScale="90000"/>
          </a:bodyPr>
          <a:lstStyle/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Silver Layer </a:t>
            </a:r>
            <a:r>
              <a:rPr lang="en-IN" b="1"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b="1">
                <a:latin typeface="Times New Roman" panose="02020603050405020304" charset="0"/>
                <a:cs typeface="Times New Roman" panose="02020603050405020304" charset="0"/>
              </a:rPr>
              <a:t>(Cleaning + Feature Engineering)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Purpose: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lang="en-IN" sz="24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Type casting and data validation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Enrich transactions with behavioral features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b="1">
                <a:latin typeface="Times New Roman" panose="02020603050405020304" charset="0"/>
                <a:cs typeface="Times New Roman" panose="02020603050405020304" charset="0"/>
              </a:rPr>
              <a:t>Key Features:</a:t>
            </a:r>
            <a:endParaRPr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High-value transaction flag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Transaction frequency (5-min window)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Merchant diversity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charset="0"/>
              <a:buChar char="v"/>
            </a:pPr>
            <a:r>
              <a:rPr sz="2400">
                <a:latin typeface="Times New Roman" panose="02020603050405020304" charset="0"/>
                <a:cs typeface="Times New Roman" panose="02020603050405020304" charset="0"/>
              </a:rPr>
              <a:t> Amount deviation indicators</a:t>
            </a:r>
            <a:endParaRPr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4472</Words>
  <Application>WPS Presentation</Application>
  <PresentationFormat>Widescreen</PresentationFormat>
  <Paragraphs>205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Times New Roman</vt:lpstr>
      <vt:lpstr>Segoe Print</vt:lpstr>
      <vt:lpstr>-apple-system</vt:lpstr>
      <vt:lpstr>Arial</vt:lpstr>
      <vt:lpstr>Wingdings</vt:lpstr>
      <vt:lpstr>Google Sans</vt:lpstr>
      <vt:lpstr>Office Theme</vt:lpstr>
      <vt:lpstr>PowerPoint 演示文稿</vt:lpstr>
      <vt:lpstr>PowerPoint 演示文稿</vt:lpstr>
      <vt:lpstr>Solution Architecture</vt:lpstr>
      <vt:lpstr>PowerPoint 演示文稿</vt:lpstr>
      <vt:lpstr>PowerPoint 演示文稿</vt:lpstr>
      <vt:lpstr>PowerPoint 演示文稿</vt:lpstr>
      <vt:lpstr>PowerPoint 演示文稿</vt:lpstr>
      <vt:lpstr>Bronze Layer (Raw Streaming Ingestion)</vt:lpstr>
      <vt:lpstr>Silver Layer (Cleaning + Feature Engineering)</vt:lpstr>
      <vt:lpstr>Machine Learning (Isolation Forest + MLflow)</vt:lpstr>
      <vt:lpstr>Real-Time Fraud Scoring (Streaming)</vt:lpstr>
      <vt:lpstr>Gold Layer Metrics &amp; Dashboards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Business Impact &amp; Future Enhancements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kumar</dc:creator>
  <cp:lastModifiedBy>Angad Kumar</cp:lastModifiedBy>
  <cp:revision>5</cp:revision>
  <dcterms:created xsi:type="dcterms:W3CDTF">2025-07-23T00:59:00Z</dcterms:created>
  <dcterms:modified xsi:type="dcterms:W3CDTF">2026-01-27T19:31:55Z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241ED6BE41E4410183DD1182B297819E_11</vt:lpwstr>
  </property>
  <property fmtid="{D5CDD505-2E9C-101B-9397-08002B2CF9AE}" pid="3" name="KSOProductBuildVer">
    <vt:lpwstr>1033-12.2.0.23196</vt:lpwstr>
  </property>
</Properties>
</file>